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5" r:id="rId3"/>
    <p:sldId id="288" r:id="rId4"/>
    <p:sldId id="286" r:id="rId5"/>
    <p:sldId id="287" r:id="rId6"/>
    <p:sldId id="289" r:id="rId7"/>
    <p:sldId id="290" r:id="rId8"/>
    <p:sldId id="291" r:id="rId9"/>
    <p:sldId id="292" r:id="rId10"/>
    <p:sldId id="293" r:id="rId11"/>
    <p:sldId id="294" r:id="rId12"/>
    <p:sldId id="295" r:id="rId13"/>
    <p:sldId id="296" r:id="rId14"/>
    <p:sldId id="300" r:id="rId15"/>
    <p:sldId id="297" r:id="rId16"/>
    <p:sldId id="298" r:id="rId17"/>
    <p:sldId id="29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customXml" Target="../customXml/item3.xml"/><Relationship Id="rId23" Type="http://schemas.openxmlformats.org/officeDocument/2006/relationships/customXml" Target="../customXml/item2.xml"/><Relationship Id="rId22" Type="http://schemas.openxmlformats.org/officeDocument/2006/relationships/customXml" Target="../customXml/item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p>
            <a:fld id="{9184DA70-C731-4C70-880D-CCD4705E623C}"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BE1D723-8F53-4F53-90B0-1982A396982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cxnSp>
        <p:nvCxnSpPr>
          <p:cNvPr id="9" name="Straight Connector 8"/>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p:cNvSpPr>
            <a:spLocks noGrp="1"/>
          </p:cNvSpPr>
          <p:nvPr>
            <p:ph type="dt" sz="half" idx="10"/>
          </p:nvPr>
        </p:nvSpPr>
        <p:spPr/>
        <p:txBody>
          <a:bodyPr/>
          <a:lstStyle/>
          <a:p>
            <a:fld id="{97669AF7-7BEB-44E4-9852-375E34362B5B}"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BAAAC38D-0552-4C82-B593-E6124DFADBE2}" type="datetime1">
              <a:rPr lang="en-US" smtClean="0"/>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D9DF0F1C-5577-4ACB-BB62-DF8F3C494C7E}" type="datetime1">
              <a:rPr lang="en-US" smtClean="0"/>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p:cNvSpPr>
            <a:spLocks noGrp="1"/>
          </p:cNvSpPr>
          <p:nvPr>
            <p:ph type="dt" sz="half" idx="10"/>
          </p:nvPr>
        </p:nvSpPr>
        <p:spPr/>
        <p:txBody>
          <a:bodyPr/>
          <a:lstStyle/>
          <a:p>
            <a:fld id="{1775B394-D9F9-4F0C-B15D-605F45CB9E9F}" type="datetime1">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fld>
            <a:endParaRPr lang="en-US" dirty="0"/>
          </a:p>
        </p:txBody>
      </p:sp>
      <p:cxnSp>
        <p:nvCxnSpPr>
          <p:cNvPr id="10" name="Straight Connector 9"/>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100000"/>
        </a:lnSpc>
        <a:spcBef>
          <a:spcPts val="200"/>
        </a:spcBef>
        <a:spcAft>
          <a:spcPts val="400"/>
        </a:spcAft>
        <a:buClrTx/>
        <a:buFont typeface="Calibri" panose="020F0502020204030204" pitchFamily="34" charset="0"/>
        <a:buChar char="◦"/>
        <a:defRPr sz="17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a:spLocks noGrp="1" noRot="1" noChangeAspect="1" noMove="1" noResize="1" noEditPoints="1" noAdjustHandles="1" noChangeArrowheads="1" noChangeShapeType="1" noTextEdit="1"/>
          </p:cNvSpPr>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FFFFF"/>
              </a:solidFill>
              <a:effectLst/>
              <a:uLnTx/>
              <a:uFillTx/>
              <a:latin typeface="Franklin Gothic Book" panose="020B0503020102020204"/>
              <a:ea typeface="+mn-ea"/>
              <a:cs typeface="+mn-cs"/>
            </a:endParaRPr>
          </a:p>
        </p:txBody>
      </p:sp>
      <p:pic>
        <p:nvPicPr>
          <p:cNvPr id="5" name="Picture 4"/>
          <p:cNvPicPr>
            <a:picLocks noChangeAspect="1"/>
          </p:cNvPicPr>
          <p:nvPr/>
        </p:nvPicPr>
        <p:blipFill rotWithShape="1">
          <a:blip r:embed="rId1">
            <a:extLst>
              <a:ext uri="{28A0092B-C50C-407E-A947-70E740481C1C}">
                <a14:useLocalDpi xmlns:a14="http://schemas.microsoft.com/office/drawing/2010/main" val="0"/>
              </a:ext>
            </a:extLst>
          </a:blip>
          <a:srcRect/>
          <a:stretch>
            <a:fillRect/>
          </a:stretch>
        </p:blipFill>
        <p:spPr>
          <a:xfrm>
            <a:off x="20" y="975"/>
            <a:ext cx="12191980" cy="6858000"/>
          </a:xfrm>
          <a:prstGeom prst="rect">
            <a:avLst/>
          </a:prstGeom>
        </p:spPr>
      </p:pic>
      <p:sp>
        <p:nvSpPr>
          <p:cNvPr id="30" name="Rectangle 29"/>
          <p:cNvSpPr>
            <a:spLocks noGrp="1" noRot="1" noChangeAspect="1" noMove="1" noResize="1" noEditPoints="1" noAdjustHandles="1" noChangeArrowheads="1" noChangeShapeType="1" noTextEdit="1"/>
          </p:cNvSpPr>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FFFFF"/>
              </a:solidFill>
              <a:effectLst/>
              <a:uLnTx/>
              <a:uFillTx/>
              <a:latin typeface="Franklin Gothic Book" panose="020B0503020102020204"/>
              <a:ea typeface="+mn-ea"/>
              <a:cs typeface="+mn-cs"/>
            </a:endParaRPr>
          </a:p>
        </p:txBody>
      </p:sp>
      <p:sp>
        <p:nvSpPr>
          <p:cNvPr id="2" name="Title 1"/>
          <p:cNvSpPr>
            <a:spLocks noGrp="1"/>
          </p:cNvSpPr>
          <p:nvPr>
            <p:ph type="ctrTitle"/>
          </p:nvPr>
        </p:nvSpPr>
        <p:spPr>
          <a:xfrm>
            <a:off x="8123416" y="1475234"/>
            <a:ext cx="3214307" cy="2901694"/>
          </a:xfrm>
        </p:spPr>
        <p:txBody>
          <a:bodyPr anchor="b">
            <a:normAutofit/>
          </a:bodyPr>
          <a:lstStyle/>
          <a:p>
            <a:r>
              <a:rPr lang="en-US" sz="4000" dirty="0">
                <a:solidFill>
                  <a:schemeClr val="tx1"/>
                </a:solidFill>
              </a:rPr>
              <a:t>Entertainer Data Analystics</a:t>
            </a:r>
            <a:endParaRPr lang="en-US" sz="4000" dirty="0">
              <a:solidFill>
                <a:schemeClr val="tx1"/>
              </a:solidFill>
            </a:endParaRPr>
          </a:p>
        </p:txBody>
      </p:sp>
      <p:sp>
        <p:nvSpPr>
          <p:cNvPr id="3" name="Subtitle 2"/>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Powerbi | Python</a:t>
            </a:r>
            <a:endParaRPr lang="en-US" sz="1600" dirty="0"/>
          </a:p>
        </p:txBody>
      </p:sp>
      <p:cxnSp>
        <p:nvCxnSpPr>
          <p:cNvPr id="32" name="Straight Connector 31"/>
          <p:cNvCxnSpPr>
            <a:cxnSpLocks noGrp="1" noRot="1" noChangeAspect="1" noMove="1" noResize="1" noEditPoints="1" noAdjustHandles="1" noChangeArrowheads="1" noChangeShapeType="1"/>
          </p:cNvCxnSpPr>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Rectangle 33"/>
          <p:cNvSpPr>
            <a:spLocks noGrp="1" noRot="1" noChangeAspect="1" noMove="1" noResize="1" noEditPoints="1" noAdjustHandles="1" noChangeArrowheads="1" noChangeShapeType="1" noTextEdit="1"/>
          </p:cNvSpPr>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1"/>
          <a:stretch>
            <a:fillRect/>
          </a:stretch>
        </p:blipFill>
        <p:spPr>
          <a:xfrm>
            <a:off x="1841358" y="1124914"/>
            <a:ext cx="8509281" cy="4773860"/>
          </a:xfrm>
          <a:prstGeom prst="rect">
            <a:avLst/>
          </a:prstGeom>
        </p:spPr>
      </p:pic>
      <p:sp>
        <p:nvSpPr>
          <p:cNvPr id="9" name="TextBox 8"/>
          <p:cNvSpPr txBox="1"/>
          <p:nvPr/>
        </p:nvSpPr>
        <p:spPr>
          <a:xfrm>
            <a:off x="5134101" y="421391"/>
            <a:ext cx="1923796" cy="523220"/>
          </a:xfrm>
          <a:prstGeom prst="rect">
            <a:avLst/>
          </a:prstGeom>
          <a:noFill/>
        </p:spPr>
        <p:txBody>
          <a:bodyPr wrap="none" rtlCol="0">
            <a:spAutoFit/>
          </a:bodyPr>
          <a:lstStyle/>
          <a:p>
            <a:pPr algn="ctr"/>
            <a:r>
              <a:rPr lang="en-IN" sz="2800" b="1" dirty="0"/>
              <a:t>Home Page</a:t>
            </a:r>
            <a:endParaRPr lang="en-IN" sz="28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072431" y="376407"/>
            <a:ext cx="4047135" cy="523220"/>
          </a:xfrm>
          <a:prstGeom prst="rect">
            <a:avLst/>
          </a:prstGeom>
          <a:noFill/>
        </p:spPr>
        <p:txBody>
          <a:bodyPr wrap="none" rtlCol="0">
            <a:spAutoFit/>
          </a:bodyPr>
          <a:lstStyle/>
          <a:p>
            <a:pPr algn="ctr"/>
            <a:r>
              <a:rPr lang="en-IN" sz="2800" b="1" dirty="0"/>
              <a:t>Entertainer Analysis Page</a:t>
            </a:r>
            <a:endParaRPr lang="en-IN" sz="2800" b="1" dirty="0"/>
          </a:p>
        </p:txBody>
      </p:sp>
      <p:pic>
        <p:nvPicPr>
          <p:cNvPr id="3" name="Picture 2"/>
          <p:cNvPicPr>
            <a:picLocks noChangeAspect="1"/>
          </p:cNvPicPr>
          <p:nvPr/>
        </p:nvPicPr>
        <p:blipFill>
          <a:blip r:embed="rId1"/>
          <a:stretch>
            <a:fillRect/>
          </a:stretch>
        </p:blipFill>
        <p:spPr>
          <a:xfrm>
            <a:off x="1588944" y="1018383"/>
            <a:ext cx="9014107" cy="50587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471132" y="376407"/>
            <a:ext cx="3249736" cy="523220"/>
          </a:xfrm>
          <a:prstGeom prst="rect">
            <a:avLst/>
          </a:prstGeom>
          <a:noFill/>
        </p:spPr>
        <p:txBody>
          <a:bodyPr wrap="none" rtlCol="0">
            <a:spAutoFit/>
          </a:bodyPr>
          <a:lstStyle/>
          <a:p>
            <a:pPr algn="ctr"/>
            <a:r>
              <a:rPr lang="en-IN" sz="2800" b="1" dirty="0"/>
              <a:t>Movie Analysis Page</a:t>
            </a:r>
            <a:endParaRPr lang="en-IN" sz="2800" b="1" dirty="0"/>
          </a:p>
        </p:txBody>
      </p:sp>
      <p:pic>
        <p:nvPicPr>
          <p:cNvPr id="4" name="Picture 3"/>
          <p:cNvPicPr>
            <a:picLocks noChangeAspect="1"/>
          </p:cNvPicPr>
          <p:nvPr/>
        </p:nvPicPr>
        <p:blipFill>
          <a:blip r:embed="rId1"/>
          <a:stretch>
            <a:fillRect/>
          </a:stretch>
        </p:blipFill>
        <p:spPr>
          <a:xfrm>
            <a:off x="1573142" y="1104158"/>
            <a:ext cx="9045715" cy="509248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19225" y="704850"/>
            <a:ext cx="5343386" cy="523220"/>
          </a:xfrm>
          <a:prstGeom prst="rect">
            <a:avLst/>
          </a:prstGeom>
          <a:noFill/>
        </p:spPr>
        <p:txBody>
          <a:bodyPr wrap="none" rtlCol="0">
            <a:spAutoFit/>
          </a:bodyPr>
          <a:lstStyle/>
          <a:p>
            <a:r>
              <a:rPr lang="en-IN" sz="2800" b="1" dirty="0"/>
              <a:t>KPIs (Key Performance Indicators)</a:t>
            </a:r>
            <a:endParaRPr lang="en-IN" sz="2800" b="1" dirty="0"/>
          </a:p>
        </p:txBody>
      </p:sp>
      <p:sp>
        <p:nvSpPr>
          <p:cNvPr id="3" name="TextBox 2"/>
          <p:cNvSpPr txBox="1"/>
          <p:nvPr/>
        </p:nvSpPr>
        <p:spPr>
          <a:xfrm>
            <a:off x="2985107" y="1485900"/>
            <a:ext cx="4996817" cy="3731919"/>
          </a:xfrm>
          <a:prstGeom prst="rect">
            <a:avLst/>
          </a:prstGeom>
          <a:noFill/>
        </p:spPr>
        <p:txBody>
          <a:bodyPr wrap="none" rtlCol="0">
            <a:spAutoFit/>
          </a:bodyPr>
          <a:lstStyle/>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Average Movie rating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Total number of movies acted by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Total number of awards </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Breakthrough Movie year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Break through Movie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First major award year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Date of birth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Height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One of the famous Quote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Trademarks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spcAft>
                <a:spcPts val="800"/>
              </a:spcAft>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Nicknames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76300" y="571500"/>
            <a:ext cx="4967385" cy="461665"/>
          </a:xfrm>
          <a:prstGeom prst="rect">
            <a:avLst/>
          </a:prstGeom>
          <a:noFill/>
        </p:spPr>
        <p:txBody>
          <a:bodyPr wrap="none" rtlCol="0">
            <a:spAutoFit/>
          </a:bodyPr>
          <a:lstStyle/>
          <a:p>
            <a:r>
              <a:rPr lang="en-IN" sz="2400" b="1" dirty="0"/>
              <a:t>Some of the insights from the Report</a:t>
            </a:r>
            <a:endParaRPr lang="en-IN" sz="2400" b="1" dirty="0"/>
          </a:p>
        </p:txBody>
      </p:sp>
      <p:sp>
        <p:nvSpPr>
          <p:cNvPr id="3" name="TextBox 2"/>
          <p:cNvSpPr txBox="1"/>
          <p:nvPr/>
        </p:nvSpPr>
        <p:spPr>
          <a:xfrm>
            <a:off x="1238250" y="1514475"/>
            <a:ext cx="10172700" cy="4093428"/>
          </a:xfrm>
          <a:prstGeom prst="rect">
            <a:avLst/>
          </a:prstGeom>
          <a:noFill/>
        </p:spPr>
        <p:txBody>
          <a:bodyPr wrap="square" rtlCol="0">
            <a:spAutoFit/>
          </a:bodyPr>
          <a:lstStyle/>
          <a:p>
            <a:pPr marL="285750" indent="-285750">
              <a:buFont typeface="Arial" panose="020B0604020202020204" pitchFamily="34" charset="0"/>
              <a:buChar char="•"/>
            </a:pPr>
            <a:r>
              <a:rPr lang="en-IN" sz="2000" dirty="0"/>
              <a:t>Meryl Streep is the entertainer who received highest number of awards among other entertainers</a:t>
            </a:r>
            <a:endParaRPr lang="en-IN" sz="2000" dirty="0"/>
          </a:p>
          <a:p>
            <a:pPr marL="285750" indent="-285750">
              <a:buFont typeface="Arial" panose="020B0604020202020204" pitchFamily="34" charset="0"/>
              <a:buChar char="•"/>
            </a:pPr>
            <a:r>
              <a:rPr lang="en-IN" sz="2000" dirty="0"/>
              <a:t>Top 6 entertainers who received most of the awards</a:t>
            </a:r>
            <a:endParaRPr lang="en-IN" sz="2000" dirty="0"/>
          </a:p>
          <a:p>
            <a:pPr marL="742950" lvl="1" indent="-285750">
              <a:buFont typeface="Arial" panose="020B0604020202020204" pitchFamily="34" charset="0"/>
              <a:buChar char="•"/>
            </a:pPr>
            <a:r>
              <a:rPr lang="en-IN" sz="2000" dirty="0"/>
              <a:t>Meryl Streep</a:t>
            </a:r>
            <a:endParaRPr lang="en-IN" sz="2000" dirty="0"/>
          </a:p>
          <a:p>
            <a:pPr marL="742950" lvl="1" indent="-285750">
              <a:buFont typeface="Arial" panose="020B0604020202020204" pitchFamily="34" charset="0"/>
              <a:buChar char="•"/>
            </a:pPr>
            <a:r>
              <a:rPr lang="en-IN" sz="2000" dirty="0"/>
              <a:t>Lady Gaga</a:t>
            </a:r>
            <a:endParaRPr lang="en-IN" sz="2000" dirty="0"/>
          </a:p>
          <a:p>
            <a:pPr marL="742950" lvl="1" indent="-285750">
              <a:buFont typeface="Arial" panose="020B0604020202020204" pitchFamily="34" charset="0"/>
              <a:buChar char="•"/>
            </a:pPr>
            <a:r>
              <a:rPr lang="en-IN" sz="2000" dirty="0"/>
              <a:t>Leonardo DiCaprio</a:t>
            </a:r>
            <a:endParaRPr lang="en-IN" sz="2000" dirty="0"/>
          </a:p>
          <a:p>
            <a:pPr marL="742950" lvl="1" indent="-285750">
              <a:buFont typeface="Arial" panose="020B0604020202020204" pitchFamily="34" charset="0"/>
              <a:buChar char="•"/>
            </a:pPr>
            <a:r>
              <a:rPr lang="en-IN" sz="2000" dirty="0"/>
              <a:t>Mariah Carey</a:t>
            </a:r>
            <a:endParaRPr lang="en-IN" sz="2000" dirty="0"/>
          </a:p>
          <a:p>
            <a:pPr marL="742950" lvl="1" indent="-285750">
              <a:buFont typeface="Arial" panose="020B0604020202020204" pitchFamily="34" charset="0"/>
              <a:buChar char="•"/>
            </a:pPr>
            <a:r>
              <a:rPr lang="en-IN" sz="2000" dirty="0"/>
              <a:t>Justin Timberlake</a:t>
            </a:r>
            <a:endParaRPr lang="en-IN" sz="2000" dirty="0"/>
          </a:p>
          <a:p>
            <a:pPr marL="742950" lvl="1" indent="-285750">
              <a:buFont typeface="Arial" panose="020B0604020202020204" pitchFamily="34" charset="0"/>
              <a:buChar char="•"/>
            </a:pPr>
            <a:r>
              <a:rPr lang="en-IN" sz="2000" dirty="0"/>
              <a:t>Will Smith</a:t>
            </a:r>
            <a:endParaRPr lang="en-IN" sz="2000" dirty="0"/>
          </a:p>
          <a:p>
            <a:pPr marL="285750" indent="-285750">
              <a:buFont typeface="Arial" panose="020B0604020202020204" pitchFamily="34" charset="0"/>
              <a:buChar char="•"/>
            </a:pPr>
            <a:r>
              <a:rPr lang="en-IN" sz="2000" dirty="0"/>
              <a:t>James Dean has the highest average rating of movies among others</a:t>
            </a:r>
            <a:endParaRPr lang="en-IN" sz="2000" dirty="0"/>
          </a:p>
          <a:p>
            <a:pPr marL="285750" indent="-285750">
              <a:buFont typeface="Arial" panose="020B0604020202020204" pitchFamily="34" charset="0"/>
              <a:buChar char="•"/>
            </a:pPr>
            <a:r>
              <a:rPr lang="en-IN" sz="2000" dirty="0"/>
              <a:t>Highest number of movies (55) released till date was on 1998</a:t>
            </a:r>
            <a:endParaRPr lang="en-IN" sz="2000" dirty="0"/>
          </a:p>
          <a:p>
            <a:pPr marL="285750" indent="-285750">
              <a:buFont typeface="Arial" panose="020B0604020202020204" pitchFamily="34" charset="0"/>
              <a:buChar char="•"/>
            </a:pPr>
            <a:r>
              <a:rPr lang="en-IN" sz="2000" dirty="0"/>
              <a:t>Highest average rating of movies was on 1949</a:t>
            </a:r>
            <a:endParaRPr lang="en-IN" sz="2000" dirty="0"/>
          </a:p>
          <a:p>
            <a:pPr marL="285750" indent="-285750">
              <a:buFont typeface="Arial" panose="020B0604020202020204" pitchFamily="34" charset="0"/>
              <a:buChar char="•"/>
            </a:pPr>
            <a:r>
              <a:rPr lang="en-IN" sz="2000" dirty="0"/>
              <a:t>Donald Sutherland acted in highest number of movies till date, which was 198 movies</a:t>
            </a:r>
            <a:endParaRPr lang="en-IN"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52600" y="1381125"/>
            <a:ext cx="8782050" cy="2554545"/>
          </a:xfrm>
          <a:prstGeom prst="rect">
            <a:avLst/>
          </a:prstGeom>
          <a:noFill/>
        </p:spPr>
        <p:txBody>
          <a:bodyPr wrap="square" rtlCol="0">
            <a:spAutoFit/>
          </a:bodyPr>
          <a:lstStyle/>
          <a:p>
            <a:pPr marL="285750" indent="-285750">
              <a:buFont typeface="Arial" panose="020B0604020202020204" pitchFamily="34" charset="0"/>
              <a:buChar char="•"/>
            </a:pPr>
            <a:r>
              <a:rPr lang="en-IN" sz="2000" dirty="0"/>
              <a:t>As it is a entertainer’s analysis project, based on the end user need they can consume a lot of insights from the dashboard.</a:t>
            </a:r>
            <a:endParaRPr lang="en-IN" sz="2000" dirty="0"/>
          </a:p>
          <a:p>
            <a:pPr marL="285750" indent="-285750">
              <a:buFont typeface="Arial" panose="020B0604020202020204" pitchFamily="34" charset="0"/>
              <a:buChar char="•"/>
            </a:pPr>
            <a:endParaRPr lang="en-IN" sz="2000" dirty="0"/>
          </a:p>
          <a:p>
            <a:pPr marL="285750" indent="-285750">
              <a:buFont typeface="Arial" panose="020B0604020202020204" pitchFamily="34" charset="0"/>
              <a:buChar char="•"/>
            </a:pPr>
            <a:r>
              <a:rPr lang="en-IN" sz="2000" dirty="0"/>
              <a:t>For the filtering purpose based on the end user need, in entertainers analysis page, there is a drop down filter to select the particular entertainer.</a:t>
            </a:r>
            <a:endParaRPr lang="en-IN" sz="2000" dirty="0"/>
          </a:p>
          <a:p>
            <a:pPr marL="285750" indent="-285750">
              <a:buFont typeface="Arial" panose="020B0604020202020204" pitchFamily="34" charset="0"/>
              <a:buChar char="•"/>
            </a:pPr>
            <a:endParaRPr lang="en-IN" sz="2000" dirty="0"/>
          </a:p>
          <a:p>
            <a:pPr marL="285750" indent="-285750">
              <a:buFont typeface="Arial" panose="020B0604020202020204" pitchFamily="34" charset="0"/>
              <a:buChar char="•"/>
            </a:pPr>
            <a:r>
              <a:rPr lang="en-IN" sz="2000" dirty="0"/>
              <a:t>In Movie analysis page, Included several filters like rating and year, so the end user can filter the data according to their interest </a:t>
            </a:r>
            <a:endParaRPr lang="en-IN" sz="2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Images – Browse 195,496 Stock Photos, Vectors, and Video | Adobe  Stock"/>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90712" y="1228725"/>
            <a:ext cx="8410575" cy="357896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IN" sz="4000" dirty="0"/>
              <a:t>Project Details </a:t>
            </a:r>
            <a:endParaRPr lang="en-IN" sz="4000" dirty="0"/>
          </a:p>
        </p:txBody>
      </p:sp>
      <p:graphicFrame>
        <p:nvGraphicFramePr>
          <p:cNvPr id="7" name="Table 7"/>
          <p:cNvGraphicFramePr>
            <a:graphicFrameLocks noGrp="1"/>
          </p:cNvGraphicFramePr>
          <p:nvPr>
            <p:ph idx="1"/>
          </p:nvPr>
        </p:nvGraphicFramePr>
        <p:xfrm>
          <a:off x="1096963" y="2108200"/>
          <a:ext cx="10058400" cy="2225040"/>
        </p:xfrm>
        <a:graphic>
          <a:graphicData uri="http://schemas.openxmlformats.org/drawingml/2006/table">
            <a:tbl>
              <a:tblPr firstRow="1" bandRow="1">
                <a:tableStyleId>{5C22544A-7EE6-4342-B048-85BDC9FD1C3A}</a:tableStyleId>
              </a:tblPr>
              <a:tblGrid>
                <a:gridCol w="5029200"/>
                <a:gridCol w="5029200"/>
              </a:tblGrid>
              <a:tr h="370840">
                <a:tc>
                  <a:txBody>
                    <a:bodyPr/>
                    <a:lstStyle/>
                    <a:p>
                      <a:r>
                        <a:rPr lang="en-IN" dirty="0"/>
                        <a:t>Title</a:t>
                      </a:r>
                      <a:endParaRPr lang="en-IN" dirty="0"/>
                    </a:p>
                  </a:txBody>
                  <a:tcPr/>
                </a:tc>
                <a:tc>
                  <a:txBody>
                    <a:bodyPr/>
                    <a:lstStyle/>
                    <a:p>
                      <a:r>
                        <a:rPr lang="en-IN" dirty="0"/>
                        <a:t>Entertainer Data Analysis</a:t>
                      </a:r>
                      <a:endParaRPr lang="en-IN" dirty="0"/>
                    </a:p>
                  </a:txBody>
                  <a:tcPr/>
                </a:tc>
              </a:tr>
              <a:tr h="370840">
                <a:tc>
                  <a:txBody>
                    <a:bodyPr/>
                    <a:lstStyle/>
                    <a:p>
                      <a:r>
                        <a:rPr lang="en-IN" dirty="0"/>
                        <a:t>Technologies </a:t>
                      </a:r>
                      <a:endParaRPr lang="en-IN" dirty="0"/>
                    </a:p>
                  </a:txBody>
                  <a:tcPr/>
                </a:tc>
                <a:tc>
                  <a:txBody>
                    <a:bodyPr/>
                    <a:lstStyle/>
                    <a:p>
                      <a:r>
                        <a:rPr lang="en-US" altLang="en-IN" dirty="0"/>
                        <a:t>Data Science</a:t>
                      </a:r>
                      <a:endParaRPr lang="en-US" altLang="en-IN" dirty="0"/>
                    </a:p>
                  </a:txBody>
                  <a:tcPr/>
                </a:tc>
              </a:tr>
              <a:tr h="370840">
                <a:tc>
                  <a:txBody>
                    <a:bodyPr/>
                    <a:lstStyle/>
                    <a:p>
                      <a:r>
                        <a:rPr lang="en-IN" dirty="0"/>
                        <a:t>Domain</a:t>
                      </a:r>
                      <a:endParaRPr lang="en-IN" dirty="0"/>
                    </a:p>
                  </a:txBody>
                  <a:tcPr/>
                </a:tc>
                <a:tc>
                  <a:txBody>
                    <a:bodyPr/>
                    <a:lstStyle/>
                    <a:p>
                      <a:r>
                        <a:rPr lang="en-IN" dirty="0"/>
                        <a:t>Film and Entertainment</a:t>
                      </a:r>
                      <a:endParaRPr lang="en-IN" dirty="0"/>
                    </a:p>
                  </a:txBody>
                  <a:tcPr/>
                </a:tc>
              </a:tr>
              <a:tr h="370840">
                <a:tc>
                  <a:txBody>
                    <a:bodyPr/>
                    <a:lstStyle/>
                    <a:p>
                      <a:r>
                        <a:rPr lang="en-IN" dirty="0"/>
                        <a:t>Project Difficulties level</a:t>
                      </a:r>
                      <a:endParaRPr lang="en-IN" dirty="0"/>
                    </a:p>
                  </a:txBody>
                  <a:tcPr/>
                </a:tc>
                <a:tc>
                  <a:txBody>
                    <a:bodyPr/>
                    <a:lstStyle/>
                    <a:p>
                      <a:r>
                        <a:rPr lang="en-IN" dirty="0"/>
                        <a:t>Intermediate</a:t>
                      </a:r>
                      <a:endParaRPr lang="en-IN" dirty="0"/>
                    </a:p>
                  </a:txBody>
                  <a:tcPr/>
                </a:tc>
              </a:tr>
              <a:tr h="370840">
                <a:tc>
                  <a:txBody>
                    <a:bodyPr/>
                    <a:lstStyle/>
                    <a:p>
                      <a:r>
                        <a:rPr lang="en-IN" dirty="0"/>
                        <a:t>Programming language used</a:t>
                      </a:r>
                      <a:endParaRPr lang="en-IN" dirty="0"/>
                    </a:p>
                  </a:txBody>
                  <a:tcPr/>
                </a:tc>
                <a:tc>
                  <a:txBody>
                    <a:bodyPr/>
                    <a:lstStyle/>
                    <a:p>
                      <a:r>
                        <a:rPr lang="en-IN" dirty="0"/>
                        <a:t>Python, SQL</a:t>
                      </a:r>
                      <a:endParaRPr lang="en-IN" dirty="0"/>
                    </a:p>
                  </a:txBody>
                  <a:tcPr/>
                </a:tc>
              </a:tr>
              <a:tr h="370840">
                <a:tc>
                  <a:txBody>
                    <a:bodyPr/>
                    <a:lstStyle/>
                    <a:p>
                      <a:r>
                        <a:rPr lang="en-IN" dirty="0"/>
                        <a:t>Others tools</a:t>
                      </a:r>
                      <a:endParaRPr lang="en-IN" dirty="0"/>
                    </a:p>
                  </a:txBody>
                  <a:tcPr/>
                </a:tc>
                <a:tc>
                  <a:txBody>
                    <a:bodyPr/>
                    <a:lstStyle/>
                    <a:p>
                      <a:r>
                        <a:rPr lang="en-IN" dirty="0"/>
                        <a:t>PowerBi, Excel, </a:t>
                      </a:r>
                      <a:r>
                        <a:rPr lang="en-IN" dirty="0" err="1"/>
                        <a:t>Jupyter</a:t>
                      </a:r>
                      <a:r>
                        <a:rPr lang="en-IN" dirty="0"/>
                        <a:t> Notebook, MS power point</a:t>
                      </a:r>
                      <a:endParaRPr lang="en-IN" dirty="0"/>
                    </a:p>
                  </a:txBody>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Franklin Gothic Book" panose="020B0503020102020204"/>
              <a:ea typeface="+mn-ea"/>
              <a:cs typeface="+mn-cs"/>
            </a:endParaRPr>
          </a:p>
        </p:txBody>
      </p:sp>
      <p:sp>
        <p:nvSpPr>
          <p:cNvPr id="12" name="Rectangle 11"/>
          <p:cNvSpPr>
            <a:spLocks noGrp="1" noRot="1" noChangeAspect="1" noMove="1" noResize="1" noEditPoints="1" noAdjustHandles="1" noChangeArrowheads="1" noChangeShapeType="1" noTextEdit="1"/>
          </p:cNvSpPr>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92370" y="516835"/>
            <a:ext cx="3084844" cy="5772840"/>
          </a:xfrm>
        </p:spPr>
        <p:txBody>
          <a:bodyPr anchor="ctr">
            <a:normAutofit/>
          </a:bodyPr>
          <a:lstStyle/>
          <a:p>
            <a:r>
              <a:rPr lang="en-US" sz="3600" dirty="0">
                <a:solidFill>
                  <a:schemeClr val="bg1"/>
                </a:solidFill>
              </a:rPr>
              <a:t>Problem statement</a:t>
            </a:r>
            <a:endParaRPr lang="en-US" sz="3600" dirty="0">
              <a:solidFill>
                <a:schemeClr val="bg1"/>
              </a:solidFill>
            </a:endParaRPr>
          </a:p>
        </p:txBody>
      </p:sp>
      <p:sp>
        <p:nvSpPr>
          <p:cNvPr id="4" name="Content Placeholder 3"/>
          <p:cNvSpPr>
            <a:spLocks noGrp="1"/>
          </p:cNvSpPr>
          <p:nvPr>
            <p:ph idx="1"/>
          </p:nvPr>
        </p:nvSpPr>
        <p:spPr>
          <a:xfrm>
            <a:off x="4781549" y="1495425"/>
            <a:ext cx="6791325" cy="4261852"/>
          </a:xfrm>
        </p:spPr>
        <p:txBody>
          <a:bodyPr>
            <a:normAutofit/>
          </a:bodyPr>
          <a:lstStyle/>
          <a:p>
            <a:pPr algn="just"/>
            <a:r>
              <a:rPr lang="en-US" dirty="0"/>
              <a:t>Normal life can be stressful, and people need to relax. Being entertained by others is a wonderful way to take some time out of life. It can reduce stress and make life’s issues easier to face. The media and entertainment industry consists of film, television, radio and print. These segments include movies, TV shows, radio shows, news, music, newspapers, magazines, and books. Entertainment industry is a group of sub-industries devoted to entertainment. Entertainment industry is used to describe the mass media companies that control the distribution and manufacture of mass media entertainment.</a:t>
            </a: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19150" y="211138"/>
            <a:ext cx="10058400" cy="531812"/>
          </a:xfrm>
        </p:spPr>
        <p:txBody>
          <a:bodyPr>
            <a:normAutofit/>
          </a:bodyPr>
          <a:lstStyle/>
          <a:p>
            <a:r>
              <a:rPr lang="en-IN" sz="3200" dirty="0"/>
              <a:t>Objective</a:t>
            </a:r>
            <a:endParaRPr lang="en-IN" sz="3200" dirty="0"/>
          </a:p>
        </p:txBody>
      </p:sp>
      <p:sp>
        <p:nvSpPr>
          <p:cNvPr id="4" name="TextBox 3"/>
          <p:cNvSpPr txBox="1"/>
          <p:nvPr/>
        </p:nvSpPr>
        <p:spPr>
          <a:xfrm>
            <a:off x="942975" y="952500"/>
            <a:ext cx="9810750" cy="646331"/>
          </a:xfrm>
          <a:prstGeom prst="rect">
            <a:avLst/>
          </a:prstGeom>
          <a:noFill/>
        </p:spPr>
        <p:txBody>
          <a:bodyPr wrap="square" rtlCol="0">
            <a:spAutoFit/>
          </a:bodyPr>
          <a:lstStyle/>
          <a:p>
            <a:r>
              <a:rPr lang="en-IN" dirty="0"/>
              <a:t>The Goal of this project is to develop a PowerBi Dashboard, which can be used to analysis entertainer’s filmography and their career as well as movie analysis over the year.</a:t>
            </a:r>
            <a:endParaRPr lang="en-IN" dirty="0"/>
          </a:p>
        </p:txBody>
      </p:sp>
      <p:sp>
        <p:nvSpPr>
          <p:cNvPr id="5" name="Title 1"/>
          <p:cNvSpPr txBox="1"/>
          <p:nvPr/>
        </p:nvSpPr>
        <p:spPr>
          <a:xfrm>
            <a:off x="819150" y="1808381"/>
            <a:ext cx="10058400" cy="5318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IN" sz="3200" dirty="0"/>
              <a:t>Benefits</a:t>
            </a:r>
            <a:endParaRPr lang="en-IN" sz="3200" dirty="0"/>
          </a:p>
        </p:txBody>
      </p:sp>
      <p:sp>
        <p:nvSpPr>
          <p:cNvPr id="6" name="TextBox 5"/>
          <p:cNvSpPr txBox="1"/>
          <p:nvPr/>
        </p:nvSpPr>
        <p:spPr>
          <a:xfrm>
            <a:off x="942975" y="2549743"/>
            <a:ext cx="9810750" cy="1477328"/>
          </a:xfrm>
          <a:prstGeom prst="rect">
            <a:avLst/>
          </a:prstGeom>
          <a:noFill/>
        </p:spPr>
        <p:txBody>
          <a:bodyPr wrap="square" rtlCol="0">
            <a:spAutoFit/>
          </a:bodyPr>
          <a:lstStyle/>
          <a:p>
            <a:pPr marL="285750" indent="-285750">
              <a:buFont typeface="Arial" panose="020B0604020202020204" pitchFamily="34" charset="0"/>
              <a:buChar char="•"/>
            </a:pPr>
            <a:r>
              <a:rPr lang="en-IN" dirty="0"/>
              <a:t>Entertainer’s filmography can be analysed with a click</a:t>
            </a:r>
            <a:endParaRPr lang="en-IN" dirty="0"/>
          </a:p>
          <a:p>
            <a:pPr marL="285750" indent="-285750">
              <a:buFont typeface="Arial" panose="020B0604020202020204" pitchFamily="34" charset="0"/>
              <a:buChar char="•"/>
            </a:pPr>
            <a:r>
              <a:rPr lang="en-IN" dirty="0"/>
              <a:t>Awards of the entertainers can be consumed by the end user</a:t>
            </a:r>
            <a:endParaRPr lang="en-IN" dirty="0"/>
          </a:p>
          <a:p>
            <a:pPr marL="285750" indent="-285750">
              <a:buFont typeface="Arial" panose="020B0604020202020204" pitchFamily="34" charset="0"/>
              <a:buChar char="•"/>
            </a:pPr>
            <a:r>
              <a:rPr lang="en-IN" dirty="0"/>
              <a:t>Different KPIs will indicate the main information about the entertainer</a:t>
            </a:r>
            <a:endParaRPr lang="en-IN" dirty="0"/>
          </a:p>
          <a:p>
            <a:pPr marL="285750" indent="-285750">
              <a:buFont typeface="Arial" panose="020B0604020202020204" pitchFamily="34" charset="0"/>
              <a:buChar char="•"/>
            </a:pPr>
            <a:r>
              <a:rPr lang="en-IN" dirty="0"/>
              <a:t>Movie count trend or rating of the movies trend over the year can be consumed based on the filters applied </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preparation Flow</a:t>
            </a:r>
            <a:endParaRPr lang="en-IN" dirty="0"/>
          </a:p>
        </p:txBody>
      </p:sp>
      <p:pic>
        <p:nvPicPr>
          <p:cNvPr id="5" name="Content Placeholder 4"/>
          <p:cNvPicPr>
            <a:picLocks noGrp="1" noChangeAspect="1"/>
          </p:cNvPicPr>
          <p:nvPr>
            <p:ph idx="1"/>
          </p:nvPr>
        </p:nvPicPr>
        <p:blipFill>
          <a:blip r:embed="rId1"/>
          <a:stretch>
            <a:fillRect/>
          </a:stretch>
        </p:blipFill>
        <p:spPr>
          <a:xfrm>
            <a:off x="2119339" y="2247900"/>
            <a:ext cx="8162872" cy="2124912"/>
          </a:xfrm>
        </p:spPr>
      </p:pic>
      <p:sp>
        <p:nvSpPr>
          <p:cNvPr id="6" name="TextBox 5"/>
          <p:cNvSpPr txBox="1"/>
          <p:nvPr/>
        </p:nvSpPr>
        <p:spPr>
          <a:xfrm>
            <a:off x="893264" y="4953000"/>
            <a:ext cx="10615022" cy="646331"/>
          </a:xfrm>
          <a:prstGeom prst="rect">
            <a:avLst/>
          </a:prstGeom>
          <a:noFill/>
        </p:spPr>
        <p:txBody>
          <a:bodyPr wrap="none" rtlCol="0">
            <a:spAutoFit/>
          </a:bodyPr>
          <a:lstStyle/>
          <a:p>
            <a:r>
              <a:rPr lang="en-IN" dirty="0"/>
              <a:t>As the provided data is not sufficient for data analysis, I have populated data for the given entertainers and </a:t>
            </a:r>
            <a:endParaRPr lang="en-IN" dirty="0"/>
          </a:p>
          <a:p>
            <a:r>
              <a:rPr lang="en-IN" dirty="0"/>
              <a:t>stored them in local MySQL database using IMDBpy and pandas library.</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PowerBI Architecture</a:t>
            </a:r>
            <a:endParaRPr lang="en-IN" dirty="0"/>
          </a:p>
        </p:txBody>
      </p:sp>
      <p:sp>
        <p:nvSpPr>
          <p:cNvPr id="6" name="TextBox 5"/>
          <p:cNvSpPr txBox="1"/>
          <p:nvPr/>
        </p:nvSpPr>
        <p:spPr>
          <a:xfrm>
            <a:off x="2462239" y="5329868"/>
            <a:ext cx="7328481" cy="369332"/>
          </a:xfrm>
          <a:prstGeom prst="rect">
            <a:avLst/>
          </a:prstGeom>
          <a:noFill/>
        </p:spPr>
        <p:txBody>
          <a:bodyPr wrap="none" rtlCol="0">
            <a:spAutoFit/>
          </a:bodyPr>
          <a:lstStyle/>
          <a:p>
            <a:r>
              <a:rPr lang="en-IN" dirty="0"/>
              <a:t>Overall architecture of the project, which was used to build the dashboard </a:t>
            </a:r>
            <a:endParaRPr lang="en-IN" dirty="0"/>
          </a:p>
        </p:txBody>
      </p:sp>
      <p:pic>
        <p:nvPicPr>
          <p:cNvPr id="8" name="Content Placeholder 7"/>
          <p:cNvPicPr>
            <a:picLocks noGrp="1" noChangeAspect="1"/>
          </p:cNvPicPr>
          <p:nvPr>
            <p:ph idx="1"/>
          </p:nvPr>
        </p:nvPicPr>
        <p:blipFill>
          <a:blip r:embed="rId1"/>
          <a:stretch>
            <a:fillRect/>
          </a:stretch>
        </p:blipFill>
        <p:spPr>
          <a:xfrm>
            <a:off x="2550936" y="1958178"/>
            <a:ext cx="6883754" cy="3162463"/>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04900" y="809625"/>
            <a:ext cx="10096500" cy="584775"/>
          </a:xfrm>
          <a:prstGeom prst="rect">
            <a:avLst/>
          </a:prstGeom>
          <a:noFill/>
        </p:spPr>
        <p:txBody>
          <a:bodyPr wrap="square" rtlCol="0">
            <a:spAutoFit/>
          </a:bodyPr>
          <a:lstStyle/>
          <a:p>
            <a:r>
              <a:rPr lang="en-IN" sz="3200" b="1" dirty="0"/>
              <a:t>Dataset Information</a:t>
            </a:r>
            <a:endParaRPr lang="en-IN" sz="3200" b="1" dirty="0"/>
          </a:p>
        </p:txBody>
      </p:sp>
      <p:sp>
        <p:nvSpPr>
          <p:cNvPr id="6" name="TextBox 5"/>
          <p:cNvSpPr txBox="1"/>
          <p:nvPr/>
        </p:nvSpPr>
        <p:spPr>
          <a:xfrm>
            <a:off x="1233028" y="1757823"/>
            <a:ext cx="9968372" cy="2845779"/>
          </a:xfrm>
          <a:prstGeom prst="rect">
            <a:avLst/>
          </a:prstGeom>
          <a:noFill/>
        </p:spPr>
        <p:txBody>
          <a:bodyPr wrap="square" rtlCol="0">
            <a:spAutoFit/>
          </a:bodyPr>
          <a:lstStyle/>
          <a:p>
            <a:pPr>
              <a:lnSpc>
                <a:spcPct val="107000"/>
              </a:lnSpc>
              <a:spcBef>
                <a:spcPts val="200"/>
              </a:spcBef>
            </a:pPr>
            <a:r>
              <a:rPr lang="en-IN" sz="1800" b="1" dirty="0">
                <a:effectLst/>
                <a:latin typeface="Times New Roman" panose="02020603050405020304" pitchFamily="18" charset="0"/>
                <a:ea typeface="DengXian Light" panose="02010600030101010101" pitchFamily="2" charset="-122"/>
                <a:cs typeface="Mangal" panose="02040503050203030202" pitchFamily="18" charset="0"/>
              </a:rPr>
              <a:t>Provided Dataset:</a:t>
            </a:r>
            <a:endParaRPr lang="en-IN" sz="1800" b="1" dirty="0">
              <a:effectLst/>
              <a:latin typeface="Times New Roman" panose="02020603050405020304" pitchFamily="18" charset="0"/>
              <a:ea typeface="DengXian Light" panose="02010600030101010101" pitchFamily="2" charset="-122"/>
              <a:cs typeface="Mangal" panose="02040503050203030202" pitchFamily="18" charset="0"/>
            </a:endParaRPr>
          </a:p>
          <a:p>
            <a:pPr marL="342900" lvl="0" indent="-342900" algn="just">
              <a:lnSpc>
                <a:spcPct val="150000"/>
              </a:lnSpc>
              <a:buFont typeface="+mj-lt"/>
              <a:buAutoNum type="arabicPeriod"/>
            </a:pPr>
            <a:r>
              <a:rPr lang="en-US" sz="1800" b="1" dirty="0">
                <a:effectLst/>
                <a:latin typeface="Arial" panose="020B0604020202020204" pitchFamily="34" charset="0"/>
                <a:ea typeface="Arial" panose="020B0604020202020204" pitchFamily="34" charset="0"/>
                <a:cs typeface="Arial" panose="020B0604020202020204" pitchFamily="34" charset="0"/>
              </a:rPr>
              <a:t>Entertainer-Basic Info</a:t>
            </a:r>
            <a:r>
              <a:rPr lang="en-IN" sz="1800" dirty="0">
                <a:effectLst/>
                <a:latin typeface="Times New Roman" panose="02020603050405020304" pitchFamily="18" charset="0"/>
                <a:ea typeface="Calibri" panose="020F0502020204030204" pitchFamily="34" charset="0"/>
                <a:cs typeface="Mangal" panose="02040503050203030202" pitchFamily="18" charset="0"/>
              </a:rPr>
              <a:t>: It consists of list of </a:t>
            </a:r>
            <a:r>
              <a:rPr lang="en-IN" sz="1800" b="1" dirty="0">
                <a:effectLst/>
                <a:latin typeface="Times New Roman" panose="02020603050405020304" pitchFamily="18" charset="0"/>
                <a:ea typeface="Calibri" panose="020F0502020204030204" pitchFamily="34" charset="0"/>
                <a:cs typeface="Mangal" panose="02040503050203030202" pitchFamily="18" charset="0"/>
              </a:rPr>
              <a:t>70</a:t>
            </a:r>
            <a:r>
              <a:rPr lang="en-IN" sz="1800" dirty="0">
                <a:effectLst/>
                <a:latin typeface="Times New Roman" panose="02020603050405020304" pitchFamily="18" charset="0"/>
                <a:ea typeface="Calibri" panose="020F0502020204030204" pitchFamily="34" charset="0"/>
                <a:cs typeface="Mangal" panose="02040503050203030202" pitchFamily="18" charset="0"/>
              </a:rPr>
              <a:t> Entertainers Name, Birth year and Gender </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mj-lt"/>
              <a:buAutoNum type="arabicPeriod"/>
            </a:pPr>
            <a:r>
              <a:rPr lang="en-US" sz="1800" b="1" dirty="0">
                <a:effectLst/>
                <a:latin typeface="Arial" panose="020B0604020202020204" pitchFamily="34" charset="0"/>
                <a:ea typeface="Arial" panose="020B0604020202020204" pitchFamily="34" charset="0"/>
                <a:cs typeface="Arial" panose="020B0604020202020204" pitchFamily="34" charset="0"/>
              </a:rPr>
              <a:t>Entertainer-Breakthrough Info:</a:t>
            </a:r>
            <a:r>
              <a:rPr lang="en-US" sz="1800" dirty="0">
                <a:effectLst/>
                <a:latin typeface="Times New Roman" panose="02020603050405020304" pitchFamily="18" charset="0"/>
                <a:ea typeface="Calibri" panose="020F0502020204030204" pitchFamily="34" charset="0"/>
                <a:cs typeface="Mangal" panose="02040503050203030202" pitchFamily="18" charset="0"/>
              </a:rPr>
              <a:t> </a:t>
            </a:r>
            <a:r>
              <a:rPr lang="en-IN" sz="1800" dirty="0">
                <a:effectLst/>
                <a:latin typeface="Times New Roman" panose="02020603050405020304" pitchFamily="18" charset="0"/>
                <a:ea typeface="Calibri" panose="020F0502020204030204" pitchFamily="34" charset="0"/>
                <a:cs typeface="Mangal" panose="02040503050203030202" pitchFamily="18" charset="0"/>
              </a:rPr>
              <a:t>It consists of details about the 70 entertainers like breakthrough year, first major award, breakthrough movie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spcAft>
                <a:spcPts val="800"/>
              </a:spcAft>
              <a:buFont typeface="+mj-lt"/>
              <a:buAutoNum type="arabicPeriod"/>
            </a:pPr>
            <a:r>
              <a:rPr lang="en-US" sz="1800" b="1" dirty="0">
                <a:effectLst/>
                <a:latin typeface="Arial" panose="020B0604020202020204" pitchFamily="34" charset="0"/>
                <a:ea typeface="Arial" panose="020B0604020202020204" pitchFamily="34" charset="0"/>
                <a:cs typeface="Arial" panose="020B0604020202020204" pitchFamily="34" charset="0"/>
              </a:rPr>
              <a:t>Entertainer-Last major work Info:</a:t>
            </a:r>
            <a:r>
              <a:rPr lang="en-US" sz="1800" dirty="0">
                <a:effectLst/>
                <a:latin typeface="Times New Roman" panose="02020603050405020304" pitchFamily="18" charset="0"/>
                <a:ea typeface="Calibri" panose="020F0502020204030204" pitchFamily="34" charset="0"/>
                <a:cs typeface="Mangal" panose="02040503050203030202" pitchFamily="18" charset="0"/>
              </a:rPr>
              <a:t> </a:t>
            </a:r>
            <a:r>
              <a:rPr lang="en-IN" sz="1800" dirty="0">
                <a:effectLst/>
                <a:latin typeface="Times New Roman" panose="02020603050405020304" pitchFamily="18" charset="0"/>
                <a:ea typeface="Calibri" panose="020F0502020204030204" pitchFamily="34" charset="0"/>
                <a:cs typeface="Mangal" panose="02040503050203030202" pitchFamily="18" charset="0"/>
              </a:rPr>
              <a:t>It consists of the details about the 70 entertainers last major work and if died, Year of death details.</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8675" y="581025"/>
            <a:ext cx="2690160" cy="461665"/>
          </a:xfrm>
          <a:prstGeom prst="rect">
            <a:avLst/>
          </a:prstGeom>
          <a:noFill/>
        </p:spPr>
        <p:txBody>
          <a:bodyPr wrap="none" rtlCol="0">
            <a:spAutoFit/>
          </a:bodyPr>
          <a:lstStyle/>
          <a:p>
            <a:r>
              <a:rPr lang="en-IN" sz="2400" b="1" dirty="0">
                <a:effectLst/>
                <a:latin typeface="Times New Roman" panose="02020603050405020304" pitchFamily="18" charset="0"/>
                <a:ea typeface="DengXian Light" panose="02010600030101010101" pitchFamily="2" charset="-122"/>
                <a:cs typeface="Mangal" panose="02040503050203030202" pitchFamily="18" charset="0"/>
              </a:rPr>
              <a:t>Populated Dataset:</a:t>
            </a:r>
            <a:endParaRPr lang="en-IN" sz="2400" b="1" dirty="0">
              <a:effectLst/>
              <a:latin typeface="Times New Roman" panose="02020603050405020304" pitchFamily="18" charset="0"/>
              <a:ea typeface="DengXian Light" panose="02010600030101010101" pitchFamily="2" charset="-122"/>
              <a:cs typeface="Mangal" panose="02040503050203030202" pitchFamily="18" charset="0"/>
            </a:endParaRPr>
          </a:p>
        </p:txBody>
      </p:sp>
      <p:sp>
        <p:nvSpPr>
          <p:cNvPr id="3" name="TextBox 2"/>
          <p:cNvSpPr txBox="1"/>
          <p:nvPr/>
        </p:nvSpPr>
        <p:spPr>
          <a:xfrm>
            <a:off x="1228442" y="1042691"/>
            <a:ext cx="9668158" cy="5273238"/>
          </a:xfrm>
          <a:prstGeom prst="rect">
            <a:avLst/>
          </a:prstGeom>
          <a:noFill/>
        </p:spPr>
        <p:txBody>
          <a:bodyPr wrap="square" rtlCol="0">
            <a:spAutoFit/>
          </a:bodyPr>
          <a:lstStyle/>
          <a:p>
            <a:pPr lvl="0" algn="just">
              <a:lnSpc>
                <a:spcPct val="150000"/>
              </a:lnSpc>
            </a:pPr>
            <a:r>
              <a:rPr lang="en-IN" sz="1600" b="1" dirty="0" err="1">
                <a:effectLst/>
                <a:latin typeface="Times New Roman" panose="02020603050405020304" pitchFamily="18" charset="0"/>
                <a:ea typeface="Calibri" panose="020F0502020204030204" pitchFamily="34" charset="0"/>
                <a:cs typeface="Mangal" panose="02040503050203030202" pitchFamily="18" charset="0"/>
              </a:rPr>
              <a:t>Entertainers_basics_populated</a:t>
            </a:r>
            <a:r>
              <a:rPr lang="en-IN" sz="16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Name: Entertainer’s name</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DOB: Date of birth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Height: Height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Nicknames: Nicknames of the entertainers, that is used by fans or cinema industry</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Quotes: Entertainers quote or statements they made in public</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Mini-biography: Mini biography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Trademark: Trademark style or behaviour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Headshot: URL of the entertainers headshot</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lvl="0" algn="just">
              <a:lnSpc>
                <a:spcPct val="150000"/>
              </a:lnSpc>
            </a:pPr>
            <a:r>
              <a:rPr lang="en-IN" sz="1600" b="1" dirty="0" err="1">
                <a:effectLst/>
                <a:latin typeface="Times New Roman" panose="02020603050405020304" pitchFamily="18" charset="0"/>
                <a:ea typeface="Calibri" panose="020F0502020204030204" pitchFamily="34" charset="0"/>
                <a:cs typeface="Mangal" panose="02040503050203030202" pitchFamily="18" charset="0"/>
              </a:rPr>
              <a:t>Entertainers_film_list</a:t>
            </a:r>
            <a:r>
              <a:rPr lang="en-IN" sz="16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Entertainer name: Name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Movie name: Movie name which the entertainer acted </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spcAft>
                <a:spcPts val="800"/>
              </a:spcAft>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Year: Release year of the movie</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endParaRPr lang="en-IN"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66317" y="0"/>
            <a:ext cx="8006744" cy="6288901"/>
          </a:xfrm>
          <a:prstGeom prst="rect">
            <a:avLst/>
          </a:prstGeom>
          <a:noFill/>
        </p:spPr>
        <p:txBody>
          <a:bodyPr wrap="none" rtlCol="0">
            <a:spAutoFit/>
          </a:bodyPr>
          <a:lstStyle/>
          <a:p>
            <a:pPr lvl="0" algn="just">
              <a:lnSpc>
                <a:spcPct val="150000"/>
              </a:lnSpc>
            </a:pPr>
            <a:r>
              <a:rPr lang="en-IN" sz="1800" b="1" dirty="0" err="1">
                <a:effectLst/>
                <a:latin typeface="Times New Roman" panose="02020603050405020304" pitchFamily="18" charset="0"/>
                <a:ea typeface="Calibri" panose="020F0502020204030204" pitchFamily="34" charset="0"/>
                <a:cs typeface="Mangal" panose="02040503050203030202" pitchFamily="18" charset="0"/>
              </a:rPr>
              <a:t>Entertainers_awards</a:t>
            </a:r>
            <a:r>
              <a:rPr lang="en-IN" sz="18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Name: Entertainer’s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Award: Award name </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Year: Year of the award</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Prize: Type of award</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Category: Under which category the award has been given</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Result: Whether entertainer won the award or just a Nominee (Winner/Nominee)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err="1">
                <a:effectLst/>
                <a:latin typeface="Times New Roman" panose="02020603050405020304" pitchFamily="18" charset="0"/>
                <a:ea typeface="Calibri" panose="020F0502020204030204" pitchFamily="34" charset="0"/>
                <a:cs typeface="Mangal" panose="02040503050203030202" pitchFamily="18" charset="0"/>
              </a:rPr>
              <a:t>Movie_name</a:t>
            </a:r>
            <a:r>
              <a:rPr lang="en-IN" sz="1800" dirty="0">
                <a:effectLst/>
                <a:latin typeface="Times New Roman" panose="02020603050405020304" pitchFamily="18" charset="0"/>
                <a:ea typeface="Calibri" panose="020F0502020204030204" pitchFamily="34" charset="0"/>
                <a:cs typeface="Mangal" panose="02040503050203030202" pitchFamily="18" charset="0"/>
              </a:rPr>
              <a:t>: For which movie the award was given</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err="1">
                <a:effectLst/>
                <a:latin typeface="Times New Roman" panose="02020603050405020304" pitchFamily="18" charset="0"/>
                <a:ea typeface="Calibri" panose="020F0502020204030204" pitchFamily="34" charset="0"/>
                <a:cs typeface="Mangal" panose="02040503050203030202" pitchFamily="18" charset="0"/>
              </a:rPr>
              <a:t>Shared_with</a:t>
            </a:r>
            <a:r>
              <a:rPr lang="en-IN" sz="1800" dirty="0">
                <a:effectLst/>
                <a:latin typeface="Times New Roman" panose="02020603050405020304" pitchFamily="18" charset="0"/>
                <a:ea typeface="Calibri" panose="020F0502020204030204" pitchFamily="34" charset="0"/>
                <a:cs typeface="Mangal" panose="02040503050203030202" pitchFamily="18" charset="0"/>
              </a:rPr>
              <a:t>: with they shared the award with someone, there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lvl="0" algn="just">
              <a:lnSpc>
                <a:spcPct val="150000"/>
              </a:lnSpc>
            </a:pPr>
            <a:r>
              <a:rPr lang="en-IN" sz="1800" b="1" dirty="0" err="1">
                <a:effectLst/>
                <a:latin typeface="Times New Roman" panose="02020603050405020304" pitchFamily="18" charset="0"/>
                <a:ea typeface="Calibri" panose="020F0502020204030204" pitchFamily="34" charset="0"/>
                <a:cs typeface="Mangal" panose="02040503050203030202" pitchFamily="18" charset="0"/>
              </a:rPr>
              <a:t>Entertainer_salary</a:t>
            </a:r>
            <a:r>
              <a:rPr lang="en-IN" sz="18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Name: Entertainer’s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err="1">
                <a:effectLst/>
                <a:latin typeface="Times New Roman" panose="02020603050405020304" pitchFamily="18" charset="0"/>
                <a:ea typeface="Calibri" panose="020F0502020204030204" pitchFamily="34" charset="0"/>
                <a:cs typeface="Mangal" panose="02040503050203030202" pitchFamily="18" charset="0"/>
              </a:rPr>
              <a:t>Movie_name</a:t>
            </a:r>
            <a:r>
              <a:rPr lang="en-IN" sz="1800" dirty="0">
                <a:effectLst/>
                <a:latin typeface="Times New Roman" panose="02020603050405020304" pitchFamily="18" charset="0"/>
                <a:ea typeface="Calibri" panose="020F0502020204030204" pitchFamily="34" charset="0"/>
                <a:cs typeface="Mangal" panose="02040503050203030202" pitchFamily="18" charset="0"/>
              </a:rPr>
              <a:t>: Movie name of the salary they received</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Year: Movie released year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spcAft>
                <a:spcPts val="800"/>
              </a:spcAft>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Salary: Amount they received for that movie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Tree>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p : p r o p e r t i e s   x m l n s : p = " h t t p : / / s c h e m a s . m i c r o s o f t . c o m / o f f i c e / 2 0 0 6 / m e t a d a t a / p r o p e r t i e s "   x m l n s : x s i = " h t t p : / / w w w . w 3 . o r g / 2 0 0 1 / X M L S c h e m a - i n s t a n c e "   x m l n s : p c = " h t t p : / / s c h e m a s . m i c r o s o f t . c o m / o f f i c e / i n f o p a t h / 2 0 0 7 / P a r t n e r C o n t r o l s " > < d o c u m e n t M a n a g e m e n t > < S t a t u s   x m l n s = " 7 1 a f 3 2 4 3 - 3 d d 4 - 4 a 8 d - 8 c 0 d - d d 7 6 d a 1 f 0 2 a 5 " > N o t   s t a r t e d < / S t a t u s > < M e d i a S e r v i c e K e y P o i n t s   x m l n s = " 7 1 a f 3 2 4 3 - 3 d d 4 - 4 a 8 d - 8 c 0 d - d d 7 6 d a 1 f 0 2 a 5 "   x s i : n i l = " t r u e " / > < / d o c u m e n t M a n a g e m e n t > < / p : p r o p e r t i e s > 
</file>

<file path=customXml/item2.xml>��< ? m s o - c o n t e n t T y p e ? > < F o r m T e m p l a t e s   x m l n s = " h t t p : / / s c h e m a s . m i c r o s o f t . c o m / s h a r e p o i n t / v 3 / c o n t e n t t y p e / f o r m s " > < D i s p l a y > D o c u m e n t L i b r a r y F o r m < / D i s p l a y > < E d i t > D o c u m e n t L i b r a r y F o r m < / E d i t > < N e w > D o c u m e n t L i b r a r y F o r m < / N e w > < / F o r m T e m p l a t e s > 
</file>

<file path=customXml/item3.xml>��< ? x m l   v e r s i o n = " 1 . 0 " ? > < c t : c o n t e n t T y p e S c h e m a   c t : _ = " "   m a : _ = " "   m a : c o n t e n t T y p e N a m e = " D o c u m e n t "   m a : c o n t e n t T y p e I D = " 0 x 0 1 0 1 0 0 7 9 F 1 1 1 E D 3 5 F 8 C C 4 7 9 4 4 9 6 0 9 E 8 A 0 9 2 3 A 6 "   m a : c o n t e n t T y p e V e r s i o n = " 1 2 "   m a : c o n t e n t T y p e D e s c r i p t i o n = " C r e a t e   a   n e w   d o c u m e n t . "   m a : c o n t e n t T y p e S c o p e = " "   m a : v e r s i o n I D = " 4 2 6 e 9 7 f a 3 1 5 3 5 6 f f f b d c d 9 8 7 6 f e 9 8 8 c 2 "   x m l n s : c t = " h t t p : / / s c h e m a s . m i c r o s o f t . c o m / o f f i c e / 2 0 0 6 / m e t a d a t a / c o n t e n t T y p e "   x m l n s : m a = " h t t p : / / s c h e m a s . m i c r o s o f t . c o m / o f f i c e / 2 0 0 6 / m e t a d a t a / p r o p e r t i e s / m e t a A t t r i b u t e s " >  
 < x s d : s c h e m a   t a r g e t N a m e s p a c e = " h t t p : / / s c h e m a s . m i c r o s o f t . c o m / o f f i c e / 2 0 0 6 / m e t a d a t a / p r o p e r t i e s "   m a : r o o t = " t r u e "   m a : f i e l d s I D = " 1 4 b 8 f 0 d e f 8 0 e 6 d 7 0 c e 3 d e f 2 0 c 9 0 7 5 9 a e "   n s 2 : _ = " "   n s 3 : _ = " "   x m l n s : x s d = " h t t p : / / w w w . w 3 . o r g / 2 0 0 1 / X M L S c h e m a "   x m l n s : x s = " h t t p : / / w w w . w 3 . o r g / 2 0 0 1 / X M L S c h e m a "   x m l n s : p = " h t t p : / / s c h e m a s . m i c r o s o f t . c o m / o f f i c e / 2 0 0 6 / m e t a d a t a / p r o p e r t i e s "   x m l n s : n s 2 = " 7 1 a f 3 2 4 3 - 3 d d 4 - 4 a 8 d - 8 c 0 d - d d 7 6 d a 1 f 0 2 a 5 "   x m l n s : n s 3 = " 1 6 c 0 5 7 2 7 - a a 7 5 - 4 e 4 a - 9 b 5 f - 8 a 8 0 a 1 1 6 5 8 9 1 " >  
 < x s d : i m p o r t   n a m e s p a c e = " 7 1 a f 3 2 4 3 - 3 d d 4 - 4 a 8 d - 8 c 0 d - d d 7 6 d a 1 f 0 2 a 5 " / >  
 < x s d : i m p o r t   n a m e s p a c e = " 1 6 c 0 5 7 2 7 - a a 7 5 - 4 e 4 a - 9 b 5 f - 8 a 8 0 a 1 1 6 5 8 9 1 " / >  
 < x s d : e l e m e n t   n a m e = " p r o p e r t i e s " >  
 < x s d : c o m p l e x T y p e >  
 < x s d : s e q u e n c e >  
 < x s d : e l e m e n t   n a m e = " d o c u m e n t M a n a g e m e n t " >  
 < x s d : c o m p l e x T y p e >  
 < x s d : a l l >  
 < x s d : e l e m e n t   r e f = " n s 2 : M e d i a S e r v i c e M e t a d a t a "   m i n O c c u r s = " 0 " / >  
 < x s d : e l e m e n t   r e f = " n s 2 : M e d i a S e r v i c e F a s t M e t a d a t a "   m i n O c c u r s = " 0 " / >  
 < x s d : e l e m e n t   r e f = " n s 2 : M e d i a S e r v i c e O C R "   m i n O c c u r s = " 0 " / >  
 < x s d : e l e m e n t   r e f = " n s 2 : M e d i a S e r v i c e A u t o T a g s "   m i n O c c u r s = " 0 " / >  
 < x s d : e l e m e n t   r e f = " n s 2 : M e d i a S e r v i c e E v e n t H a s h C o d e "   m i n O c c u r s = " 0 " / >  
 < x s d : e l e m e n t   r e f = " n s 2 : M e d i a S e r v i c e G e n e r a t i o n T i m e "   m i n O c c u r s = " 0 " / >  
 < x s d : e l e m e n t   r e f = " n s 3 : S h a r e d W i t h U s e r s "   m i n O c c u r s = " 0 " / >  
 < x s d : e l e m e n t   r e f = " n s 3 : S h a r e d W i t h D e t a i l s "   m i n O c c u r s = " 0 " / >  
 < x s d : e l e m e n t   r e f = " n s 2 : M e d i a S e r v i c e A u t o K e y P o i n t s "   m i n O c c u r s = " 0 " / >  
 < x s d : e l e m e n t   r e f = " n s 2 : M e d i a S e r v i c e K e y P o i n t s "   m i n O c c u r s = " 0 " / >  
 < x s d : e l e m e n t   r e f = " n s 2 : M e d i a S e r v i c e D a t e T a k e n "   m i n O c c u r s = " 0 " / >  
 < x s d : e l e m e n t   r e f = " n s 2 : S t a t u s "   m i n O c c u r s = " 0 " / >  
 < / x s d : a l l >  
 < / x s d : c o m p l e x T y p e >  
 < / x s d : e l e m e n t >  
 < / x s d : s e q u e n c e >  
 < / x s d : c o m p l e x T y p e >  
 < / x s d : e l e m e n t >  
 < / x s d : s c h e m a >  
 < x s d : s c h e m a   t a r g e t N a m e s p a c e = " 7 1 a f 3 2 4 3 - 3 d d 4 - 4 a 8 d - 8 c 0 d - d d 7 6 d a 1 f 0 2 a 5 " 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M e d i a S e r v i c e M e t a d a t a "   m a : i n d e x = " 8 "   n i l l a b l e = " t r u e "   m a : d i s p l a y N a m e = " M e d i a S e r v i c e M e t a d a t a "   m a : h i d d e n = " t r u e "   m a : i n t e r n a l N a m e = " M e d i a S e r v i c e M e t a d a t a "   m a : r e a d O n l y = " t r u e " >  
 < x s d : s i m p l e T y p e >  
 < x s d : r e s t r i c t i o n   b a s e = " d m s : N o t e " / >  
 < / x s d : s i m p l e T y p e >  
 < / x s d : e l e m e n t >  
 < x s d : e l e m e n t   n a m e = " M e d i a S e r v i c e F a s t M e t a d a t a "   m a : i n d e x = " 9 "   n i l l a b l e = " t r u e "   m a : d i s p l a y N a m e = " M e d i a S e r v i c e F a s t M e t a d a t a "   m a : h i d d e n = " t r u e "   m a : i n t e r n a l N a m e = " M e d i a S e r v i c e F a s t M e t a d a t a "   m a : r e a d O n l y = " t r u e " >  
 < x s d : s i m p l e T y p e >  
 < x s d : r e s t r i c t i o n   b a s e = " d m s : N o t e " / >  
 < / x s d : s i m p l e T y p e >  
 < / x s d : e l e m e n t >  
 < x s d : e l e m e n t   n a m e = " M e d i a S e r v i c e O C R "   m a : i n d e x = " 1 0 "   n i l l a b l e = " t r u e "   m a : d i s p l a y N a m e = " M e d i a S e r v i c e O C R "   m a : i n t e r n a l N a m e = " M e d i a S e r v i c e O C R "   m a : r e a d O n l y = " t r u e " >  
 < x s d : s i m p l e T y p e >  
 < x s d : r e s t r i c t i o n   b a s e = " d m s : N o t e " >  
 < x s d : m a x L e n g t h   v a l u e = " 2 5 5 " / >  
 < / x s d : r e s t r i c t i o n >  
 < / x s d : s i m p l e T y p e >  
 < / x s d : e l e m e n t >  
 < x s d : e l e m e n t   n a m e = " M e d i a S e r v i c e A u t o T a g s "   m a : i n d e x = " 1 1 "   n i l l a b l e = " t r u e "   m a : d i s p l a y N a m e = " M e d i a S e r v i c e A u t o T a g s "   m a : i n t e r n a l N a m e = " M e d i a S e r v i c e A u t o T a g s "   m a : r e a d O n l y = " t r u e " >  
 < x s d : s i m p l e T y p e >  
 < x s d : r e s t r i c t i o n   b a s e = " d m s : T e x t " / >  
 < / x s d : s i m p l e T y p e >  
 < / x s d : e l e m e n t >  
 < x s d : e l e m e n t   n a m e = " M e d i a S e r v i c e E v e n t H a s h C o d e "   m a : i n d e x = " 1 2 "   n i l l a b l e = " t r u e "   m a : d i s p l a y N a m e = " M e d i a S e r v i c e E v e n t H a s h C o d e "   m a : h i d d e n = " t r u e "   m a : i n t e r n a l N a m e = " M e d i a S e r v i c e E v e n t H a s h C o d e "   m a : r e a d O n l y = " t r u e " >  
 < x s d : s i m p l e T y p e >  
 < x s d : r e s t r i c t i o n   b a s e = " d m s : T e x t " / >  
 < / x s d : s i m p l e T y p e >  
 < / x s d : e l e m e n t >  
 < x s d : e l e m e n t   n a m e = " M e d i a S e r v i c e G e n e r a t i o n T i m e "   m a : i n d e x = " 1 3 "   n i l l a b l e = " t r u e "   m a : d i s p l a y N a m e = " M e d i a S e r v i c e G e n e r a t i o n T i m e "   m a : h i d d e n = " t r u e "   m a : i n t e r n a l N a m e = " M e d i a S e r v i c e G e n e r a t i o n T i m e "   m a : r e a d O n l y = " t r u e " >  
 < x s d : s i m p l e T y p e >  
 < x s d : r e s t r i c t i o n   b a s e = " d m s : T e x t " / >  
 < / x s d : s i m p l e T y p e >  
 < / x s d : e l e m e n t >  
 < x s d : e l e m e n t   n a m e = " M e d i a S e r v i c e A u t o K e y P o i n t s "   m a : i n d e x = " 1 6 "   n i l l a b l e = " t r u e "   m a : d i s p l a y N a m e = " M e d i a S e r v i c e A u t o K e y P o i n t s "   m a : h i d d e n = " t r u e "   m a : i n t e r n a l N a m e = " M e d i a S e r v i c e A u t o K e y P o i n t s "   m a : r e a d O n l y = " t r u e " >  
 < x s d : s i m p l e T y p e >  
 < x s d : r e s t r i c t i o n   b a s e = " d m s : N o t e " / >  
 < / x s d : s i m p l e T y p e >  
 < / x s d : e l e m e n t >  
 < x s d : e l e m e n t   n a m e = " M e d i a S e r v i c e K e y P o i n t s "   m a : i n d e x = " 1 7 "   n i l l a b l e = " t r u e "   m a : d i s p l a y N a m e = " K e y P o i n t s "   m a : i n t e r n a l N a m e = " M e d i a S e r v i c e K e y P o i n t s "   m a : r e a d O n l y = " f a l s e " >  
 < x s d : s i m p l e T y p e >  
 < x s d : r e s t r i c t i o n   b a s e = " d m s : N o t e " >  
 < x s d : m a x L e n g t h   v a l u e = " 2 5 5 " / >  
 < / x s d : r e s t r i c t i o n >  
 < / x s d : s i m p l e T y p e >  
 < / x s d : e l e m e n t >  
 < x s d : e l e m e n t   n a m e = " M e d i a S e r v i c e D a t e T a k e n "   m a : i n d e x = " 1 8 "   n i l l a b l e = " t r u e "   m a : d i s p l a y N a m e = " M e d i a S e r v i c e D a t e T a k e n "   m a : h i d d e n = " t r u e "   m a : i n t e r n a l N a m e = " M e d i a S e r v i c e D a t e T a k e n "   m a : r e a d O n l y = " t r u e " >  
 < x s d : s i m p l e T y p e >  
 < x s d : r e s t r i c t i o n   b a s e = " d m s : T e x t " / >  
 < / x s d : s i m p l e T y p e >  
 < / x s d : e l e m e n t >  
 < x s d : e l e m e n t   n a m e = " S t a t u s "   m a : i n d e x = " 1 9 "   n i l l a b l e = " t r u e "   m a : d i s p l a y N a m e = " S t a t u s "   m a : d e f a u l t = " N o t   s t a r t e d "   m a : f o r m a t = " D r o p d o w n "   m a : i n t e r n a l N a m e = " S t a t u s " >  
 < x s d : s i m p l e T y p e >  
 < x s d : r e s t r i c t i o n   b a s e = " d m s : C h o i c e " >  
 < x s d : e n u m e r a t i o n   v a l u e = " N o t   s t a r t e d " / >  
 < x s d : e n u m e r a t i o n   v a l u e = " I n   P r o g r e s s " / >  
 < x s d : e n u m e r a t i o n   v a l u e = " C o m p l e t e d " / >  
 < / x s d : r e s t r i c t i o n >  
 < / x s d : s i m p l e T y p e >  
 < / x s d : e l e m e n t >  
 < / x s d : s c h e m a >  
 < x s d : s c h e m a   t a r g e t N a m e s p a c e = " 1 6 c 0 5 7 2 7 - a a 7 5 - 4 e 4 a - 9 b 5 f - 8 a 8 0 a 1 1 6 5 8 9 1 " 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h a r e d W i t h U s e r s "   m a : i n d e x = " 1 4 "   n i l l a b l e = " t r u e "   m a : d i s p l a y N a m e = " S h a r e d   W i t h "   m a : i n t e r n a l N a m e = " S h a r e d W i t h U s e r s "   m a : r e a d O n l y = " t r u e " >  
 < x s d : c o m p l e x T y p e >  
 < x s d : c o m p l e x C o n t e n t >  
 < x s d : e x t e n s i o n   b a s e = " d m s : U s e r M u l t i " >  
 < x s d : s e q u e n c e >  
 < x s d : e l e m e n t   n a m e = " U s e r I n f o "   m i n O c c u r s = " 0 "   m a x O c c u r s = " u n b o u n d e d " >  
 < x s d : c o m p l e x T y p e >  
 < x s d : s e q u e n c e >  
 < x s d : e l e m e n t   n a m e = " D i s p l a y N a m e "   t y p e = " x s d : s t r i n g "   m i n O c c u r s = " 0 " / >  
 < x s d : e l e m e n t   n a m e = " A c c o u n t I d "   t y p e = " d m s : U s e r I d "   m i n O c c u r s = " 0 "   n i l l a b l e = " t r u e " / >  
 < x s d : e l e m e n t   n a m e = " A c c o u n t T y p e "   t y p e = " x s d : s t r i n g "   m i n O c c u r s = " 0 " / >  
 < / x s d : s e q u e n c e >  
 < / x s d : c o m p l e x T y p e >  
 < / x s d : e l e m e n t >  
 < / x s d : s e q u e n c e >  
 < / x s d : e x t e n s i o n >  
 < / x s d : c o m p l e x C o n t e n t >  
 < / x s d : c o m p l e x T y p e >  
 < / x s d : e l e m e n t >  
 < x s d : e l e m e n t   n a m e = " S h a r e d W i t h D e t a i l s "   m a : i n d e x = " 1 5 "   n i l l a b l e = " t r u e "   m a : d i s p l a y N a m e = " S h a r e d   W i t h   D e t a i l s "   m a : i n t e r n a l N a m e = " S h a r e d W i t h D e t a i l s "   m a : r e a d O n l y = " t r u e " >  
 < x s d : s i m p l e T y p e >  
 < x s d : r e s t r i c t i o n   b a s e = " d m s : N o t e " >  
 < x s d : m a x L e n g t h   v a l u e = " 2 5 5 " / >  
 < / x s d : r e s t r i c t i o n >  
 < / x s d : s i m p l e T y p e >  
 < / x s d : e l e m e n t >  
 < / x s d : s c h e m a >  
 < x s d : s c h e m a   t a r g e t N a m e s p a c e = " h t t p : / / s c h e m a s . o p e n x m l f o r m a t s . o r g / p a c k a g e / 2 0 0 6 / m e t a d a t a / c o r e - p r o p e r t i e s "   e l e m e n t F o r m D e f a u l t = " q u a l i f i e d "   a t t r i b u t e F o r m D e f a u l t = " u n q u a l i f i e d "   b l o c k D e f a u l t = " # a l l "   x m l n s = " h t t p : / / s c h e m a s . o p e n x m l f o r m a t s . o r g / p a c k a g e / 2 0 0 6 / m e t a d a t a / c o r e - p r o p e r t i e s "   x m l n s : x s d = " h t t p : / / w w w . w 3 . o r g / 2 0 0 1 / X M L S c h e m a "   x m l n s : x s i = " h t t p : / / w w w . w 3 . o r g / 2 0 0 1 / X M L S c h e m a - i n s t a n c e "   x m l n s : d c = " h t t p : / / p u r l . o r g / d c / e l e m e n t s / 1 . 1 / "   x m l n s : d c t e r m s = " h t t p : / / p u r l . o r g / d c / t e r m s / "   x m l n s : o d o c = " h t t p : / / s c h e m a s . m i c r o s o f t . c o m / i n t e r n a l / o b d " >  
 < x s d : i m p o r t   n a m e s p a c e = " h t t p : / / p u r l . o r g / d c / e l e m e n t s / 1 . 1 / "   s c h e m a L o c a t i o n = " h t t p : / / d u b l i n c o r e . o r g / s c h e m a s / x m l s / q d c / 2 0 0 3 / 0 4 / 0 2 / d c . x s d " / >  
 < x s d : i m p o r t   n a m e s p a c e = " h t t p : / / p u r l . o r g / d c / t e r m s / "   s c h e m a L o c a t i o n = " h t t p : / / d u b l i n c o r e . o r g / s c h e m a s / x m l s / q d c / 2 0 0 3 / 0 4 / 0 2 / d c t e r m s . x s d " / >  
 < x s d : e l e m e n t   n a m e = " c o r e P r o p e r t i e s "   t y p e = " C T _ c o r e P r o p e r t i e s " / >  
 < x s d : c o m p l e x T y p e   n a m e = " C T _ c o r e P r o p e r t i e s " >  
 < x s d : a l l >  
 < x s d : e l e m e n t   r e f = " d c : c r e a t o r "   m i n O c c u r s = " 0 "   m a x O c c u r s = " 1 " / >  
 < x s d : e l e m e n t   r e f = " d c t e r m s : c r e a t e d "   m i n O c c u r s = " 0 "   m a x O c c u r s = " 1 " / >  
 < x s d : e l e m e n t   r e f = " d c : i d e n t i f i e r "   m i n O c c u r s = " 0 "   m a x O c c u r s = " 1 " / >  
 < x s d : e l e m e n t   n a m e = " c o n t e n t T y p e "   m i n O c c u r s = " 0 "   m a x O c c u r s = " 1 "   t y p e = " x s d : s t r i n g "   m a : i n d e x = " 0 "   m a : d i s p l a y N a m e = " C o n t e n t   T y p e " / >  
 < x s d : e l e m e n t   r e f = " d c : t i t l e "   m i n O c c u r s = " 0 "   m a x O c c u r s = " 1 "   m a : i n d e x = " 4 "   m a : d i s p l a y N a m e = " T i t l e " / >  
 < x s d : e l e m e n t   r e f = " d c : s u b j e c t "   m i n O c c u r s = " 0 "   m a x O c c u r s = " 1 " / >  
 < x s d : e l e m e n t   r e f = " d c : d e s c r i p t i o n "   m i n O c c u r s = " 0 "   m a x O c c u r s = " 1 " / >  
 < x s d : e l e m e n t   n a m e = " k e y w o r d s "   m i n O c c u r s = " 0 "   m a x O c c u r s = " 1 "   t y p e = " x s d : s t r i n g " / >  
 < x s d : e l e m e n t   r e f = " d c : l a n g u a g e "   m i n O c c u r s = " 0 "   m a x O c c u r s = " 1 " / >  
 < x s d : e l e m e n t   n a m e = " c a t e g o r y "   m i n O c c u r s = " 0 "   m a x O c c u r s = " 1 "   t y p e = " x s d : s t r i n g " / >  
 < x s d : e l e m e n t   n a m e = " v e r s i o n "   m i n O c c u r s = " 0 "   m a x O c c u r s = " 1 "   t y p e = " x s d : s t r i n g " / >  
 < x s d : e l e m e n t   n a m e = " r e v i s i o n "   m i n O c c u r s = " 0 "   m a x O c c u r s = " 1 "   t y p e = " x s d : s t r i n g " >  
 < x s d : a n n o t a t i o n >  
 < x s d : d o c u m e n t a t i o n >  
                                                 T h i s   v a l u e   i n d i c a t e s   t h e   n u m b e r   o f   s a v e s   o r   r e v i s i o n s .   T h e   a p p l i c a t i o n   i s   r e s p o n s i b l e   f o r   u p d a t i n g   t h i s   v a l u e   a f t e r   e a c h   r e v i s i o n .  
                                         < / x s d : d o c u m e n t a t i o n >  
 < / x s d : a n n o t a t i o n >  
 < / x s d : e l e m e n t >  
 < x s d : e l e m e n t   n a m e = " l a s t M o d i f i e d B y "   m i n O c c u r s = " 0 "   m a x O c c u r s = " 1 "   t y p e = " x s d : s t r i n g " / >  
 < x s d : e l e m e n t   r e f = " d c t e r m s : m o d i f i e d "   m i n O c c u r s = " 0 "   m a x O c c u r s = " 1 " / >  
 < x s d : e l e m e n t   n a m e = " c o n t e n t S t a t u s "   m i n O c c u r s = " 0 "   m a x O c c u r s = " 1 "   t y p e = " x s d : s t r i n g " / >  
 < / x s d : a l l >  
 < / x s d : c o m p l e x T y p e >  
 < / x s d : s c h e m a >  
 < x s : s c h e m a   t a r g e t N a m e s p a c e = " h t t p : / / s c h e m a s . m i c r o s o f t . c o m / o f f i c e / i n f o p a t h / 2 0 0 7 / P a r t n e r C o n t r o l s "   e l e m e n t F o r m D e f a u l t = " q u a l i f i e d "   a t t r i b u t e F o r m D e f a u l t = " u n q u a l i f i e d "   x m l n s : p c = " h t t p : / / s c h e m a s . m i c r o s o f t . c o m / o f f i c e / i n f o p a t h / 2 0 0 7 / P a r t n e r C o n t r o l s "   x m l n s : x s = " h t t p : / / w w w . w 3 . o r g / 2 0 0 1 / X M L S c h e m a " >  
 < x s : e l e m e n t   n a m e = " P e r s o n " >  
 < x s : c o m p l e x T y p e >  
 < x s : s e q u e n c e >  
 < x s : e l e m e n t   r e f = " p c : D i s p l a y N a m e "   m i n O c c u r s = " 0 " > < / x s : e l e m e n t >  
 < x s : e l e m e n t   r e f = " p c : A c c o u n t I d "   m i n O c c u r s = " 0 " > < / x s : e l e m e n t >  
 < x s : e l e m e n t   r e f = " p c : A c c o u n t T y p e "   m i n O c c u r s = " 0 " > < / x s : e l e m e n t >  
 < / x s : s e q u e n c e >  
 < / x s : c o m p l e x T y p e >  
 < / x s : e l e m e n t >  
 < x s : e l e m e n t   n a m e = " D i s p l a y N a m e "   t y p e = " x s : s t r i n g " > < / x s : e l e m e n t >  
 < x s : e l e m e n t   n a m e = " A c c o u n t I d "   t y p e = " x s : s t r i n g " > < / x s : e l e m e n t >  
 < x s : e l e m e n t   n a m e = " A c c o u n t T y p e "   t y p e = " x s : s t r i n g " > < / x s : e l e m e n t >  
 < x s : e l e m e n t   n a m e = " B D C A s s o c i a t e d E n t i t y " >  
 < x s : c o m p l e x T y p e >  
 < x s : s e q u e n c e >  
 < x s : e l e m e n t   r e f = " p c : B D C E n t i t y "   m i n O c c u r s = " 0 "   m a x O c c u r s = " u n b o u n d e d " > < / x s : e l e m e n t >  
 < / x s : s e q u e n c e >  
 < x s : a t t r i b u t e   r e f = " p c : E n t i t y N a m e s p a c e " > < / x s : a t t r i b u t e >  
 < x s : a t t r i b u t e   r e f = " p c : E n t i t y N a m e " > < / x s : a t t r i b u t e >  
 < x s : a t t r i b u t e   r e f = " p c : S y s t e m I n s t a n c e N a m e " > < / x s : a t t r i b u t e >  
 < x s : a t t r i b u t e   r e f = " p c : A s s o c i a t i o n N a m e " > < / x s : a t t r i b u t e >  
 < / x s : c o m p l e x T y p e >  
 < / x s : e l e m e n t >  
 < x s : a t t r i b u t e   n a m e = " E n t i t y N a m e s p a c e "   t y p e = " x s : s t r i n g " > < / x s : a t t r i b u t e >  
 < x s : a t t r i b u t e   n a m e = " E n t i t y N a m e "   t y p e = " x s : s t r i n g " > < / x s : a t t r i b u t e >  
 < x s : a t t r i b u t e   n a m e = " S y s t e m I n s t a n c e N a m e "   t y p e = " x s : s t r i n g " > < / x s : a t t r i b u t e >  
 < x s : a t t r i b u t e   n a m e = " A s s o c i a t i o n N a m e "   t y p e = " x s : s t r i n g " > < / x s : a t t r i b u t e >  
 < x s : e l e m e n t   n a m e = " B D C E n t i t y " >  
 < x s : c o m p l e x T y p e >  
 < x s : s e q u e n c e >  
 < x s : e l e m e n t   r e f = " p c : E n t i t y D i s p l a y N a m e "   m i n O c c u r s = " 0 " > < / x s : e l e m e n t >  
 < x s : e l e m e n t   r e f = " p c : E n t i t y I n s t a n c e R e f e r e n c e "   m i n O c c u r s = " 0 " > < / x s : e l e m e n t >  
 < x s : e l e m e n t   r e f = " p c : E n t i t y I d 1 "   m i n O c c u r s = " 0 " > < / x s : e l e m e n t >  
 < x s : e l e m e n t   r e f = " p c : E n t i t y I d 2 "   m i n O c c u r s = " 0 " > < / x s : e l e m e n t >  
 < x s : e l e m e n t   r e f = " p c : E n t i t y I d 3 "   m i n O c c u r s = " 0 " > < / x s : e l e m e n t >  
 < x s : e l e m e n t   r e f = " p c : E n t i t y I d 4 "   m i n O c c u r s = " 0 " > < / x s : e l e m e n t >  
 < x s : e l e m e n t   r e f = " p c : E n t i t y I d 5 "   m i n O c c u r s = " 0 " > < / x s : e l e m e n t >  
 < / x s : s e q u e n c e >  
 < / x s : c o m p l e x T y p e >  
 < / x s : e l e m e n t >  
 < x s : e l e m e n t   n a m e = " E n t i t y D i s p l a y N a m e "   t y p e = " x s : s t r i n g " > < / x s : e l e m e n t >  
 < x s : e l e m e n t   n a m e = " E n t i t y I n s t a n c e R e f e r e n c e "   t y p e = " x s : s t r i n g " > < / x s : e l e m e n t >  
 < x s : e l e m e n t   n a m e = " E n t i t y I d 1 "   t y p e = " x s : s t r i n g " > < / x s : e l e m e n t >  
 < x s : e l e m e n t   n a m e = " E n t i t y I d 2 "   t y p e = " x s : s t r i n g " > < / x s : e l e m e n t >  
 < x s : e l e m e n t   n a m e = " E n t i t y I d 3 "   t y p e = " x s : s t r i n g " > < / x s : e l e m e n t >  
 < x s : e l e m e n t   n a m e = " E n t i t y I d 4 "   t y p e = " x s : s t r i n g " > < / x s : e l e m e n t >  
 < x s : e l e m e n t   n a m e = " E n t i t y I d 5 "   t y p e = " x s : s t r i n g " > < / x s : e l e m e n t >  
 < x s : e l e m e n t   n a m e = " T e r m s " >  
 < x s : c o m p l e x T y p e >  
 < x s : s e q u e n c e >  
 < x s : e l e m e n t   r e f = " p c : T e r m I n f o "   m i n O c c u r s = " 0 "   m a x O c c u r s = " u n b o u n d e d " > < / x s : e l e m e n t >  
 < / x s : s e q u e n c e >  
 < / x s : c o m p l e x T y p e >  
 < / x s : e l e m e n t >  
 < x s : e l e m e n t   n a m e = " T e r m I n f o " >  
 < x s : c o m p l e x T y p e >  
 < x s : s e q u e n c e >  
 < x s : e l e m e n t   r e f = " p c : T e r m N a m e "   m i n O c c u r s = " 0 " > < / x s : e l e m e n t >  
 < x s : e l e m e n t   r e f = " p c : T e r m I d "   m i n O c c u r s = " 0 " > < / x s : e l e m e n t >  
 < / x s : s e q u e n c e >  
 < / x s : c o m p l e x T y p e >  
 < / x s : e l e m e n t >  
 < x s : e l e m e n t   n a m e = " T e r m N a m e "   t y p e = " x s : s t r i n g " > < / x s : e l e m e n t >  
 < x s : e l e m e n t   n a m e = " T e r m I d "   t y p e = " x s : s t r i n g " > < / x s : e l e m e n t >  
 < / x s : s c h e m a >  
 < / c t : c o n t e n t T y p e S c h e m a > 
</file>

<file path=customXml/itemProps1.xml><?xml version="1.0" encoding="utf-8"?>
<ds:datastoreItem xmlns:ds="http://schemas.openxmlformats.org/officeDocument/2006/customXml" ds:itemID="{84F503EC-3FFF-4193-A86F-39150E2BAC75}">
  <ds:schemaRefs/>
</ds:datastoreItem>
</file>

<file path=customXml/itemProps2.xml><?xml version="1.0" encoding="utf-8"?>
<ds:datastoreItem xmlns:ds="http://schemas.openxmlformats.org/officeDocument/2006/customXml" ds:itemID="{2E5ECA37-C458-4BA2-A090-D7A19E07B434}">
  <ds:schemaRefs/>
</ds:datastoreItem>
</file>

<file path=customXml/itemProps3.xml><?xml version="1.0" encoding="utf-8"?>
<ds:datastoreItem xmlns:ds="http://schemas.openxmlformats.org/officeDocument/2006/customXml" ds:itemID="{7A26AAF5-6CFC-4C52-B7DF-08410EDE6701}">
  <ds:schemaRefs/>
</ds:datastoreItem>
</file>

<file path=docProps/app.xml><?xml version="1.0" encoding="utf-8"?>
<Properties xmlns="http://schemas.openxmlformats.org/officeDocument/2006/extended-properties" xmlns:vt="http://schemas.openxmlformats.org/officeDocument/2006/docPropsVTypes">
  <Template>{DE4C5830-97A0-4BE1-9D37-D2285A6F7F33}tf11429527_win32</Template>
  <TotalTime>0</TotalTime>
  <Words>4501</Words>
  <Application>WPS Presentation</Application>
  <PresentationFormat>Widescreen</PresentationFormat>
  <Paragraphs>137</Paragraphs>
  <Slides>16</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16</vt:i4>
      </vt:variant>
    </vt:vector>
  </HeadingPairs>
  <TitlesOfParts>
    <vt:vector size="31" baseType="lpstr">
      <vt:lpstr>Arial</vt:lpstr>
      <vt:lpstr>SimSun</vt:lpstr>
      <vt:lpstr>Wingdings</vt:lpstr>
      <vt:lpstr>Calibri</vt:lpstr>
      <vt:lpstr>Franklin Gothic Book</vt:lpstr>
      <vt:lpstr>Times New Roman</vt:lpstr>
      <vt:lpstr>DengXian Light</vt:lpstr>
      <vt:lpstr>Mangal</vt:lpstr>
      <vt:lpstr>Symbol</vt:lpstr>
      <vt:lpstr>Segoe Print</vt:lpstr>
      <vt:lpstr>Bookman Old Style</vt:lpstr>
      <vt:lpstr>Microsoft YaHei</vt:lpstr>
      <vt:lpstr>Arial Unicode MS</vt:lpstr>
      <vt:lpstr>Franklin Gothic Book</vt:lpstr>
      <vt:lpstr>1_RetrospectVTI</vt:lpstr>
      <vt:lpstr>Entertainer Data Analysis</vt:lpstr>
      <vt:lpstr>Project Details </vt:lpstr>
      <vt:lpstr>Problem statement</vt:lpstr>
      <vt:lpstr>Objective</vt:lpstr>
      <vt:lpstr>Data preparation Flow</vt:lpstr>
      <vt:lpstr>PowerBI Architecture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Entertainer Data Analysis</dc:title>
  <dc:creator>91638</dc:creator>
  <cp:lastModifiedBy>barad</cp:lastModifiedBy>
  <cp:revision>3</cp:revision>
  <dcterms:created xsi:type="dcterms:W3CDTF">2022-08-15T13:13:00Z</dcterms:created>
  <dcterms:modified xsi:type="dcterms:W3CDTF">2024-06-04T03:57:54Z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C4DFEAE3DA434723B4A45B1D6FE82AB2_12</vt:lpwstr>
  </property>
  <property fmtid="{D5CDD505-2E9C-101B-9397-08002B2CF9AE}" pid="4" name="KSOProductBuildVer">
    <vt:lpwstr>1033-12.2.0.17119</vt:lpwstr>
  </property>
</Properties>
</file>